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72" r:id="rId5"/>
    <p:sldId id="271" r:id="rId6"/>
    <p:sldId id="276" r:id="rId7"/>
    <p:sldId id="295" r:id="rId8"/>
    <p:sldId id="274" r:id="rId9"/>
    <p:sldId id="298" r:id="rId10"/>
    <p:sldId id="293" r:id="rId11"/>
    <p:sldId id="277" r:id="rId12"/>
    <p:sldId id="279" r:id="rId13"/>
    <p:sldId id="281" r:id="rId14"/>
    <p:sldId id="297" r:id="rId15"/>
    <p:sldId id="282" r:id="rId16"/>
    <p:sldId id="299" r:id="rId17"/>
    <p:sldId id="301" r:id="rId18"/>
    <p:sldId id="296" r:id="rId19"/>
    <p:sldId id="294" r:id="rId20"/>
    <p:sldId id="284" r:id="rId21"/>
    <p:sldId id="300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03" autoAdjust="0"/>
    <p:restoredTop sz="94660"/>
  </p:normalViewPr>
  <p:slideViewPr>
    <p:cSldViewPr snapToGrid="0">
      <p:cViewPr varScale="1">
        <p:scale>
          <a:sx n="56" d="100"/>
          <a:sy n="56" d="100"/>
        </p:scale>
        <p:origin x="84" y="14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B781A5-9FF5-41CE-9466-956520518958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052DC0-B627-4485-AA3A-723B1E0032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9710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5431F-9090-4370-A3D9-F068969FEDE6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C2DDD-0E96-4A5E-AEF3-FF0F3BF821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5523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32F04467-FD7F-40D7-85AC-E70914BACEB7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124510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2FD29-A754-49E4-8A34-A424BCE7252F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388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52CEC-913D-4CE4-BED8-38C0C366A347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4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4363A-BB55-4190-A971-DFE9D315DF9E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80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9EE0A-65E7-4445-A659-C23F162FC335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73785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DD6A1A-7D52-44D2-A033-9F721CBFBCC9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7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B9EED-B4C9-42CD-A7F0-DE2C4C113B27}" type="datetime1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521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5285E-0A48-4985-9369-D595E5F1A1F3}" type="datetime1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88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ED605C-74F8-40FF-A66F-1B1A82567DF2}" type="datetime1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929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3030-19B3-47EE-BC58-F62D8D5EF17C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75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7658D4-9BBB-4824-B5FD-BBD79222594E}" type="datetime1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6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A35E03D-500D-4177-A558-43DC3D758926}" type="datetime1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en-US" smtClean="0"/>
              <a:t>Name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870A43C7-6657-41CA-B48B-D26375F1C5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2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-tankless.com/how-TAC-works.php" TargetMode="External"/><Relationship Id="rId2" Type="http://schemas.openxmlformats.org/officeDocument/2006/relationships/hyperlink" Target="http://library.nau.edu/speccoll/exhibits/louies_legacy/southheating.html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54"/>
          <p:cNvSpPr txBox="1">
            <a:spLocks/>
          </p:cNvSpPr>
          <p:nvPr/>
        </p:nvSpPr>
        <p:spPr>
          <a:xfrm>
            <a:off x="1474777" y="647087"/>
            <a:ext cx="9396865" cy="2001056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7200" kern="1200" spc="-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5000"/>
              </a:lnSpc>
              <a:spcBef>
                <a:spcPts val="0"/>
              </a:spcBef>
            </a:pPr>
            <a:r>
              <a:rPr lang="en-US" sz="3000" dirty="0">
                <a:solidFill>
                  <a:srgbClr val="FFFFFF"/>
                </a:solidFill>
              </a:rPr>
              <a:t>Conditioning Water </a:t>
            </a:r>
            <a:r>
              <a:rPr lang="en-US" sz="3000" dirty="0" smtClean="0">
                <a:solidFill>
                  <a:srgbClr val="FFFFFF"/>
                </a:solidFill>
              </a:rPr>
              <a:t>Using </a:t>
            </a:r>
            <a:r>
              <a:rPr lang="en-US" sz="3000" dirty="0">
                <a:solidFill>
                  <a:srgbClr val="FFFFFF"/>
                </a:solidFill>
              </a:rPr>
              <a:t>Template Assisted Crystallization to Prevent Scaling in Boilers</a:t>
            </a:r>
          </a:p>
          <a:p>
            <a:pPr>
              <a:spcBef>
                <a:spcPts val="0"/>
              </a:spcBef>
            </a:pPr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5" name="Shape 57"/>
          <p:cNvSpPr txBox="1"/>
          <p:nvPr/>
        </p:nvSpPr>
        <p:spPr>
          <a:xfrm>
            <a:off x="3622296" y="2389387"/>
            <a:ext cx="5077087" cy="1024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solidFill>
                  <a:srgbClr val="F3F3F3"/>
                </a:solidFill>
                <a:latin typeface="+mj-lt"/>
              </a:rPr>
              <a:t>Evaluation of an Alternative to Ion Exchange for NAU’s South Boiler and Chiller Plant </a:t>
            </a:r>
          </a:p>
        </p:txBody>
      </p:sp>
      <p:sp>
        <p:nvSpPr>
          <p:cNvPr id="6" name="Shape 55"/>
          <p:cNvSpPr txBox="1">
            <a:spLocks/>
          </p:cNvSpPr>
          <p:nvPr/>
        </p:nvSpPr>
        <p:spPr>
          <a:xfrm>
            <a:off x="3157671" y="3911479"/>
            <a:ext cx="6116958" cy="2260721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A. </a:t>
            </a:r>
            <a:r>
              <a:rPr lang="en-US" sz="1800" dirty="0" err="1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Alnashwan</a:t>
            </a: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, M. Alsahali, K. De Silva, F. Yu</a:t>
            </a: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Northern Arizona University</a:t>
            </a: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CENE 476C</a:t>
            </a: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Client- Ellen Vaughn, NAU Office of Sustainability </a:t>
            </a:r>
            <a:endParaRPr lang="en-US" sz="1800" dirty="0">
              <a:solidFill>
                <a:srgbClr val="FFFFFF"/>
              </a:solidFill>
              <a:latin typeface="+mj-lt"/>
              <a:ea typeface="Arial"/>
              <a:cs typeface="Arial"/>
              <a:sym typeface="Arial"/>
            </a:endParaRP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Technical Advisor- Dr. Terry E. Baxter</a:t>
            </a: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Grading Instructor- Dr. Dianne McDonnell</a:t>
            </a:r>
          </a:p>
          <a:p>
            <a:pPr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FFFFFF"/>
                </a:solidFill>
                <a:latin typeface="+mj-lt"/>
                <a:ea typeface="Arial"/>
                <a:cs typeface="Arial"/>
                <a:sym typeface="Arial"/>
              </a:rPr>
              <a:t>04-26-18</a:t>
            </a:r>
          </a:p>
          <a:p>
            <a:pPr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sz="1800" dirty="0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55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.0 Scope of Work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261872" y="902208"/>
            <a:ext cx="46852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3.3. Water quality testing: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210312"/>
              </p:ext>
            </p:extLst>
          </p:nvPr>
        </p:nvGraphicFramePr>
        <p:xfrm>
          <a:off x="1524811" y="2076567"/>
          <a:ext cx="9668726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94802">
                  <a:extLst>
                    <a:ext uri="{9D8B030D-6E8A-4147-A177-3AD203B41FA5}">
                      <a16:colId xmlns:a16="http://schemas.microsoft.com/office/drawing/2014/main" val="2196065595"/>
                    </a:ext>
                  </a:extLst>
                </a:gridCol>
                <a:gridCol w="5073924">
                  <a:extLst>
                    <a:ext uri="{9D8B030D-6E8A-4147-A177-3AD203B41FA5}">
                      <a16:colId xmlns:a16="http://schemas.microsoft.com/office/drawing/2014/main" val="685614016"/>
                    </a:ext>
                  </a:extLst>
                </a:gridCol>
              </a:tblGrid>
              <a:tr h="383584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Testing Parameter</a:t>
                      </a:r>
                      <a:endParaRPr 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 Methods</a:t>
                      </a:r>
                      <a:endParaRPr lang="en-US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3003139"/>
                  </a:ext>
                </a:extLst>
              </a:tr>
              <a:tr h="1287747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Hardness of the water</a:t>
                      </a:r>
                    </a:p>
                    <a:p>
                      <a:pPr algn="l"/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Total Hardness testing-HACH Method 8226 [5</a:t>
                      </a:r>
                      <a:r>
                        <a:rPr lang="en-US" sz="2000" dirty="0" smtClean="0"/>
                        <a:t>].</a:t>
                      </a:r>
                      <a:endParaRPr lang="en-US" sz="2000" dirty="0" smtClean="0"/>
                    </a:p>
                    <a:p>
                      <a:pPr algn="l"/>
                      <a:r>
                        <a:rPr lang="en-US" sz="2000" dirty="0" smtClean="0"/>
                        <a:t>Calcium Hardness testing- HACH Method 8222[5</a:t>
                      </a:r>
                      <a:r>
                        <a:rPr lang="en-US" sz="2000" dirty="0" smtClean="0"/>
                        <a:t>].</a:t>
                      </a:r>
                      <a:endParaRPr lang="en-US" sz="2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067652"/>
                  </a:ext>
                </a:extLst>
              </a:tr>
              <a:tr h="61873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pH</a:t>
                      </a:r>
                      <a:r>
                        <a:rPr lang="en-US" sz="2000" baseline="0" dirty="0" smtClean="0"/>
                        <a:t> of the water </a:t>
                      </a:r>
                    </a:p>
                    <a:p>
                      <a:pPr algn="l"/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ASTM D1293-18 [6] </a:t>
                      </a:r>
                      <a:r>
                        <a:rPr lang="en-US" sz="2000" dirty="0" smtClean="0"/>
                        <a:t>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27786"/>
                  </a:ext>
                </a:extLst>
              </a:tr>
              <a:tr h="699909">
                <a:tc>
                  <a:txBody>
                    <a:bodyPr/>
                    <a:lstStyle/>
                    <a:p>
                      <a:pPr algn="ctr"/>
                      <a:r>
                        <a:rPr lang="en-US" sz="2000" baseline="0" dirty="0" smtClean="0"/>
                        <a:t>Formation of crystals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Scanning Electron Microscopy (SEM) </a:t>
                      </a:r>
                      <a:r>
                        <a:rPr lang="en-US" sz="2000" dirty="0" smtClean="0"/>
                        <a:t>test.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466262"/>
                  </a:ext>
                </a:extLst>
              </a:tr>
              <a:tr h="98636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Formation of scale</a:t>
                      </a:r>
                    </a:p>
                    <a:p>
                      <a:pPr algn="l"/>
                      <a:endParaRPr lang="en-US" sz="20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000" dirty="0" smtClean="0"/>
                        <a:t>The quantity of any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dirty="0" smtClean="0"/>
                        <a:t>scale formed is quantified by dissolution in acid and subsequent </a:t>
                      </a:r>
                      <a:r>
                        <a:rPr lang="en-US" sz="2000" dirty="0" smtClean="0"/>
                        <a:t>analysis.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8611904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811" y="1584123"/>
            <a:ext cx="966872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3: Water quality testing methods for each batch  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541441" y="6581259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Alsahali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6738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.0 Scope of Work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954277" y="1335452"/>
            <a:ext cx="4644078" cy="35496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3.4. Analysis of results: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	</a:t>
            </a:r>
            <a:r>
              <a:rPr lang="en-US" sz="22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3.4.1. </a:t>
            </a:r>
            <a:r>
              <a:rPr lang="en-US" sz="2200" b="1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Graphical scale </a:t>
            </a:r>
            <a:r>
              <a:rPr lang="en-US" sz="22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comparison</a:t>
            </a:r>
          </a:p>
          <a:p>
            <a:pPr lvl="2"/>
            <a:endParaRPr lang="en-US" sz="2200" b="1" dirty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  <a:p>
            <a:pPr lvl="1"/>
            <a:r>
              <a:rPr lang="en-US" sz="22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3.4.2. Graphical hardness comparison </a:t>
            </a:r>
            <a:endParaRPr lang="en-US" sz="2200" b="1" dirty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  <a:p>
            <a:pPr>
              <a:spcBef>
                <a:spcPts val="1600"/>
              </a:spcBef>
            </a:pPr>
            <a:r>
              <a:rPr lang="en-US" sz="2200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	</a:t>
            </a:r>
            <a:endParaRPr lang="en-US" sz="2200" b="1" dirty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  <a:p>
            <a:pPr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</a:pPr>
            <a:r>
              <a:rPr lang="en-US" sz="2200" b="1" dirty="0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	</a:t>
            </a:r>
            <a:endParaRPr lang="en-US" sz="2200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0240" y="1335452"/>
            <a:ext cx="6151683" cy="41335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98355" y="5605153"/>
            <a:ext cx="61516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Figure </a:t>
            </a:r>
            <a:r>
              <a:rPr lang="en-US" sz="2200" dirty="0"/>
              <a:t>6</a:t>
            </a:r>
            <a:r>
              <a:rPr lang="en-US" sz="2200" dirty="0" smtClean="0"/>
              <a:t>: Theoretical comparison of hardness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541441" y="6581259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Alsahali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1259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.0 Scope of Work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54359" y="1156995"/>
            <a:ext cx="4380283" cy="60119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3.5. Project Management: </a:t>
            </a:r>
            <a:endParaRPr lang="en-US" sz="2200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 lvl="1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M</a:t>
            </a: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eetings:</a:t>
            </a:r>
          </a:p>
          <a:p>
            <a:pPr lvl="1"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Technical Advisor (TA) Bi-weekly (1-2 hrs.)</a:t>
            </a:r>
          </a:p>
          <a:p>
            <a:pPr lvl="1"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Grading Instructor (GI) Bi-weekly (1-2 hrs.)</a:t>
            </a:r>
          </a:p>
          <a:p>
            <a:pPr lvl="1"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Client meetings  Once every month (1 </a:t>
            </a:r>
            <a:r>
              <a:rPr lang="en-US" sz="2200" b="1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hr</a:t>
            </a: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)</a:t>
            </a:r>
          </a:p>
          <a:p>
            <a:pPr lvl="1"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Team meetings every weak</a:t>
            </a:r>
          </a:p>
          <a:p>
            <a:pPr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	</a:t>
            </a:r>
            <a:endParaRPr lang="en-US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441" y="6581259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Yu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6902420" y="1156995"/>
            <a:ext cx="3759829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3.6. Deliverables: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 lvl="1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30% Report</a:t>
            </a:r>
          </a:p>
          <a:p>
            <a:pPr lvl="1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60% Report</a:t>
            </a:r>
          </a:p>
          <a:p>
            <a:pPr lvl="1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Final </a:t>
            </a: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Report</a:t>
            </a:r>
            <a:endParaRPr lang="en-US" sz="2200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 lvl="1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Website</a:t>
            </a:r>
          </a:p>
          <a:p>
            <a:pPr lvl="1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Final </a:t>
            </a: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Presentation</a:t>
            </a:r>
          </a:p>
        </p:txBody>
      </p:sp>
    </p:spTree>
    <p:extLst>
      <p:ext uri="{BB962C8B-B14F-4D97-AF65-F5344CB8AC3E}">
        <p14:creationId xmlns:p14="http://schemas.microsoft.com/office/powerpoint/2010/main" val="277277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.0 Scope of </a:t>
            </a:r>
            <a:r>
              <a:rPr lang="en-US" sz="2800" b="1" dirty="0" smtClean="0"/>
              <a:t>Work: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13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54358" y="1156995"/>
            <a:ext cx="10873785" cy="5673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3.7. Project Limitations: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200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 lvl="1"/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3.7.1. Project </a:t>
            </a: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Challenges</a:t>
            </a:r>
          </a:p>
          <a:p>
            <a:pPr lvl="2">
              <a:spcBef>
                <a:spcPts val="1600"/>
              </a:spcBef>
              <a:spcAft>
                <a:spcPts val="1600"/>
              </a:spcAft>
            </a:pPr>
            <a:r>
              <a:rPr lang="en-US" sz="2200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Simulation of boiler conditions</a:t>
            </a:r>
          </a:p>
          <a:p>
            <a:pPr lvl="2">
              <a:spcBef>
                <a:spcPts val="1600"/>
              </a:spcBef>
              <a:spcAft>
                <a:spcPts val="1600"/>
              </a:spcAft>
            </a:pPr>
            <a:r>
              <a:rPr lang="en-US" sz="2200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Coordination with NAU facilities and </a:t>
            </a:r>
            <a:r>
              <a:rPr lang="en-US" sz="2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manufacturers </a:t>
            </a:r>
          </a:p>
          <a:p>
            <a:pPr lvl="1">
              <a:spcBef>
                <a:spcPts val="1600"/>
              </a:spcBef>
              <a:spcAft>
                <a:spcPts val="1600"/>
              </a:spcAft>
            </a:pPr>
            <a:r>
              <a:rPr lang="en-US" sz="22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3.7.2.Project </a:t>
            </a:r>
            <a:r>
              <a:rPr lang="en-US" sz="2200" b="1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Exclusions</a:t>
            </a:r>
          </a:p>
          <a:p>
            <a:pPr lvl="2">
              <a:spcBef>
                <a:spcPts val="1600"/>
              </a:spcBef>
              <a:spcAft>
                <a:spcPts val="1600"/>
              </a:spcAft>
            </a:pPr>
            <a:r>
              <a:rPr lang="en-US" sz="2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Will only be testing for the hardness, alkalinity, pH, TSS, and scale formation</a:t>
            </a:r>
            <a:endParaRPr lang="en-US" sz="2200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 lvl="2">
              <a:spcBef>
                <a:spcPts val="1600"/>
              </a:spcBef>
              <a:spcAft>
                <a:spcPts val="1600"/>
              </a:spcAft>
            </a:pPr>
            <a:r>
              <a:rPr lang="en-US" sz="2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Will only be testing the feasibility </a:t>
            </a:r>
            <a:r>
              <a:rPr lang="en-US" sz="2200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of the </a:t>
            </a:r>
            <a:r>
              <a:rPr lang="en-US" sz="2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TAC unit on South </a:t>
            </a:r>
            <a:r>
              <a:rPr lang="en-US" sz="2200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boiler plant</a:t>
            </a:r>
          </a:p>
          <a:p>
            <a:pPr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</a:pPr>
            <a:r>
              <a:rPr lang="en-US" b="1" dirty="0">
                <a:solidFill>
                  <a:srgbClr val="FFFFFF"/>
                </a:solidFill>
                <a:latin typeface="Georgia" panose="02040502050405020303" pitchFamily="18" charset="0"/>
                <a:ea typeface="Montserrat"/>
                <a:cs typeface="Montserrat"/>
                <a:sym typeface="Montserrat"/>
              </a:rPr>
              <a:t>	</a:t>
            </a:r>
            <a:endParaRPr lang="en-US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1441" y="6581259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Yu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7866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03891" y="303946"/>
            <a:ext cx="4593060" cy="585887"/>
          </a:xfrm>
        </p:spPr>
        <p:txBody>
          <a:bodyPr>
            <a:noAutofit/>
          </a:bodyPr>
          <a:lstStyle/>
          <a:p>
            <a:r>
              <a:rPr lang="en-US" sz="2800" b="1" dirty="0"/>
              <a:t>4</a:t>
            </a:r>
            <a:r>
              <a:rPr lang="en-US" sz="2800" b="1" dirty="0" smtClean="0"/>
              <a:t>.0 Research </a:t>
            </a:r>
            <a:r>
              <a:rPr lang="en-US" sz="2800" b="1" dirty="0" smtClean="0"/>
              <a:t>Schedule: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14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16972" y="1008944"/>
            <a:ext cx="91362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4: Overall project </a:t>
            </a:r>
            <a:r>
              <a:rPr lang="en-US" sz="2200" dirty="0"/>
              <a:t>s</a:t>
            </a:r>
            <a:r>
              <a:rPr lang="en-US" sz="2200" dirty="0" smtClean="0"/>
              <a:t>chedule </a:t>
            </a:r>
            <a:endParaRPr lang="en-US" sz="2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3315496"/>
              </p:ext>
            </p:extLst>
          </p:nvPr>
        </p:nvGraphicFramePr>
        <p:xfrm>
          <a:off x="1816971" y="1558942"/>
          <a:ext cx="9136235" cy="42779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61895">
                  <a:extLst>
                    <a:ext uri="{9D8B030D-6E8A-4147-A177-3AD203B41FA5}">
                      <a16:colId xmlns:a16="http://schemas.microsoft.com/office/drawing/2014/main" val="3151251505"/>
                    </a:ext>
                  </a:extLst>
                </a:gridCol>
                <a:gridCol w="1910140">
                  <a:extLst>
                    <a:ext uri="{9D8B030D-6E8A-4147-A177-3AD203B41FA5}">
                      <a16:colId xmlns:a16="http://schemas.microsoft.com/office/drawing/2014/main" val="649939693"/>
                    </a:ext>
                  </a:extLst>
                </a:gridCol>
                <a:gridCol w="1964200">
                  <a:extLst>
                    <a:ext uri="{9D8B030D-6E8A-4147-A177-3AD203B41FA5}">
                      <a16:colId xmlns:a16="http://schemas.microsoft.com/office/drawing/2014/main" val="1361910497"/>
                    </a:ext>
                  </a:extLst>
                </a:gridCol>
              </a:tblGrid>
              <a:tr h="3808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Task </a:t>
                      </a:r>
                      <a:r>
                        <a:rPr lang="en-US" sz="2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Name</a:t>
                      </a:r>
                      <a:endParaRPr lang="en-US" sz="22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Start Date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Finish Date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54642055"/>
                  </a:ext>
                </a:extLst>
              </a:tr>
              <a:tr h="469462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Set</a:t>
                      </a:r>
                      <a:r>
                        <a:rPr lang="en-US" sz="2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up apparatus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5/30/18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6/7/18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99630483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Testing (batching)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6/08/18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8/30/18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4508183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Water quality testing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6/08/18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8/30/18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84489879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Analysis </a:t>
                      </a:r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of results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6/29/18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9/18/18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18598437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 proposal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10/1/18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10/1/18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1077135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60% proposal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11/12/18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11/12/18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4080565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Final presentation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12/12/18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12/12/18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1116043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Final proposal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12/14/18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12/14/18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79118276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Project management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6/7/18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12/14/18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10443282"/>
                  </a:ext>
                </a:extLst>
              </a:tr>
              <a:tr h="380845"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Meetings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6/7/18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12/13/18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1582636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1441" y="6581259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Yu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985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754418" y="37786"/>
            <a:ext cx="4358404" cy="483386"/>
          </a:xfrm>
        </p:spPr>
        <p:txBody>
          <a:bodyPr>
            <a:normAutofit/>
          </a:bodyPr>
          <a:lstStyle/>
          <a:p>
            <a:r>
              <a:rPr lang="en-US" sz="2800" b="1" dirty="0"/>
              <a:t>4</a:t>
            </a:r>
            <a:r>
              <a:rPr lang="en-US" sz="2800" b="1" dirty="0" smtClean="0"/>
              <a:t>.0 Research </a:t>
            </a:r>
            <a:r>
              <a:rPr lang="en-US" sz="2800" b="1" dirty="0" smtClean="0"/>
              <a:t>Schedule: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>
          <a:xfrm>
            <a:off x="11292840" y="6264275"/>
            <a:ext cx="914400" cy="593725"/>
          </a:xfrm>
        </p:spPr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1062" y="6264276"/>
            <a:ext cx="115116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Figure </a:t>
            </a:r>
            <a:r>
              <a:rPr lang="en-US" sz="2200" dirty="0"/>
              <a:t>7</a:t>
            </a:r>
            <a:r>
              <a:rPr lang="en-US" sz="2200" dirty="0" smtClean="0"/>
              <a:t>: </a:t>
            </a:r>
            <a:r>
              <a:rPr lang="en-US" sz="2200" dirty="0"/>
              <a:t>Gantt c</a:t>
            </a:r>
            <a:r>
              <a:rPr lang="en-US" sz="2200" dirty="0" smtClean="0"/>
              <a:t>hart</a:t>
            </a:r>
            <a:endParaRPr lang="en-US" sz="22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62" y="521172"/>
            <a:ext cx="4138268" cy="577696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9330" y="521172"/>
            <a:ext cx="7430750" cy="5776961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41441" y="6581259"/>
            <a:ext cx="4203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Yu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2988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5</a:t>
            </a:r>
            <a:r>
              <a:rPr lang="en-US" sz="2800" b="1" dirty="0" smtClean="0"/>
              <a:t>.0 </a:t>
            </a:r>
            <a:r>
              <a:rPr lang="en-US" sz="2800" b="1" dirty="0" smtClean="0"/>
              <a:t>Staffing: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939721" y="1638858"/>
            <a:ext cx="841229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5: Project personnel  </a:t>
            </a:r>
            <a:endParaRPr lang="en-US" sz="2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3460104"/>
              </p:ext>
            </p:extLst>
          </p:nvPr>
        </p:nvGraphicFramePr>
        <p:xfrm>
          <a:off x="1939721" y="2115669"/>
          <a:ext cx="8412294" cy="2280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6070">
                  <a:extLst>
                    <a:ext uri="{9D8B030D-6E8A-4147-A177-3AD203B41FA5}">
                      <a16:colId xmlns:a16="http://schemas.microsoft.com/office/drawing/2014/main" val="2121811701"/>
                    </a:ext>
                  </a:extLst>
                </a:gridCol>
                <a:gridCol w="2613408">
                  <a:extLst>
                    <a:ext uri="{9D8B030D-6E8A-4147-A177-3AD203B41FA5}">
                      <a16:colId xmlns:a16="http://schemas.microsoft.com/office/drawing/2014/main" val="1911202043"/>
                    </a:ext>
                  </a:extLst>
                </a:gridCol>
                <a:gridCol w="2492816">
                  <a:extLst>
                    <a:ext uri="{9D8B030D-6E8A-4147-A177-3AD203B41FA5}">
                      <a16:colId xmlns:a16="http://schemas.microsoft.com/office/drawing/2014/main" val="847139462"/>
                    </a:ext>
                  </a:extLst>
                </a:gridCol>
              </a:tblGrid>
              <a:tr h="509398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Personnel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Code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Rate $/hr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40673"/>
                  </a:ext>
                </a:extLst>
              </a:tr>
              <a:tr h="442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Senior Engineer 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SENG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2904556"/>
                  </a:ext>
                </a:extLst>
              </a:tr>
              <a:tr h="442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 smtClean="0">
                          <a:effectLst/>
                          <a:latin typeface="+mn-lt"/>
                        </a:rPr>
                        <a:t>Junior Engineer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 smtClean="0">
                          <a:effectLst/>
                          <a:latin typeface="+mn-lt"/>
                        </a:rPr>
                        <a:t>JENG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72222467"/>
                  </a:ext>
                </a:extLst>
              </a:tr>
              <a:tr h="442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 smtClean="0">
                          <a:effectLst/>
                          <a:latin typeface="+mn-lt"/>
                        </a:rPr>
                        <a:t>Lab Technician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LT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2652091"/>
                  </a:ext>
                </a:extLst>
              </a:tr>
              <a:tr h="44269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 smtClean="0">
                          <a:effectLst/>
                          <a:latin typeface="+mn-lt"/>
                        </a:rPr>
                        <a:t>Research Analyst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u="none" strike="noStrike" dirty="0">
                          <a:effectLst/>
                          <a:latin typeface="+mn-lt"/>
                        </a:rPr>
                        <a:t>R</a:t>
                      </a:r>
                      <a:r>
                        <a:rPr lang="en-US" sz="2200" u="none" strike="noStrike" dirty="0" smtClean="0">
                          <a:effectLst/>
                          <a:latin typeface="+mn-lt"/>
                        </a:rPr>
                        <a:t>A</a:t>
                      </a:r>
                      <a:endParaRPr lang="en-US" sz="2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2341786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41441" y="658125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 Silva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26375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5</a:t>
            </a:r>
            <a:r>
              <a:rPr lang="en-US" sz="2800" b="1" dirty="0" smtClean="0"/>
              <a:t>.0 </a:t>
            </a:r>
            <a:r>
              <a:rPr lang="en-US" sz="2800" b="1" dirty="0" smtClean="0"/>
              <a:t>Staffing: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111465"/>
              </p:ext>
            </p:extLst>
          </p:nvPr>
        </p:nvGraphicFramePr>
        <p:xfrm>
          <a:off x="1928676" y="1409392"/>
          <a:ext cx="8630057" cy="5059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5815">
                  <a:extLst>
                    <a:ext uri="{9D8B030D-6E8A-4147-A177-3AD203B41FA5}">
                      <a16:colId xmlns:a16="http://schemas.microsoft.com/office/drawing/2014/main" val="3252233952"/>
                    </a:ext>
                  </a:extLst>
                </a:gridCol>
                <a:gridCol w="1101190">
                  <a:extLst>
                    <a:ext uri="{9D8B030D-6E8A-4147-A177-3AD203B41FA5}">
                      <a16:colId xmlns:a16="http://schemas.microsoft.com/office/drawing/2014/main" val="4209582286"/>
                    </a:ext>
                  </a:extLst>
                </a:gridCol>
                <a:gridCol w="961119">
                  <a:extLst>
                    <a:ext uri="{9D8B030D-6E8A-4147-A177-3AD203B41FA5}">
                      <a16:colId xmlns:a16="http://schemas.microsoft.com/office/drawing/2014/main" val="3806819680"/>
                    </a:ext>
                  </a:extLst>
                </a:gridCol>
                <a:gridCol w="991826">
                  <a:extLst>
                    <a:ext uri="{9D8B030D-6E8A-4147-A177-3AD203B41FA5}">
                      <a16:colId xmlns:a16="http://schemas.microsoft.com/office/drawing/2014/main" val="1349590158"/>
                    </a:ext>
                  </a:extLst>
                </a:gridCol>
                <a:gridCol w="960107">
                  <a:extLst>
                    <a:ext uri="{9D8B030D-6E8A-4147-A177-3AD203B41FA5}">
                      <a16:colId xmlns:a16="http://schemas.microsoft.com/office/drawing/2014/main" val="2337000203"/>
                    </a:ext>
                  </a:extLst>
                </a:gridCol>
              </a:tblGrid>
              <a:tr h="43956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2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Task Name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JENG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RA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6349305"/>
                  </a:ext>
                </a:extLst>
              </a:tr>
              <a:tr h="357573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Hours </a:t>
                      </a: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2773863"/>
                  </a:ext>
                </a:extLst>
              </a:tr>
              <a:tr h="406959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Setting up the apparatus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83207766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Testing (batching)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61326544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Water quality testing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3875443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Analysis of results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7654268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30% proposal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7882882"/>
                  </a:ext>
                </a:extLst>
              </a:tr>
              <a:tr h="460301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60% proposal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2773416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Final proposal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3640311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Webpage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10903115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Final presentation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50542650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task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hours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804503"/>
                  </a:ext>
                </a:extLst>
              </a:tr>
              <a:tr h="35757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engineering hours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710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496341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928676" y="978505"/>
            <a:ext cx="86300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6: Staffing plan for the project </a:t>
            </a:r>
            <a:endParaRPr lang="en-US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541441" y="658125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 Silva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6040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6</a:t>
            </a:r>
            <a:r>
              <a:rPr lang="en-US" sz="2800" b="1" dirty="0" smtClean="0"/>
              <a:t>.0 </a:t>
            </a:r>
            <a:r>
              <a:rPr lang="en-US" sz="2800" b="1" dirty="0" smtClean="0"/>
              <a:t>Cost </a:t>
            </a:r>
            <a:r>
              <a:rPr lang="en-US" sz="2800" b="1" dirty="0"/>
              <a:t>A</a:t>
            </a:r>
            <a:r>
              <a:rPr lang="en-US" sz="2800" b="1" dirty="0" smtClean="0"/>
              <a:t>nalysis: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18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4907015"/>
              </p:ext>
            </p:extLst>
          </p:nvPr>
        </p:nvGraphicFramePr>
        <p:xfrm>
          <a:off x="1384182" y="1673768"/>
          <a:ext cx="10201699" cy="4210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0784">
                  <a:extLst>
                    <a:ext uri="{9D8B030D-6E8A-4147-A177-3AD203B41FA5}">
                      <a16:colId xmlns:a16="http://schemas.microsoft.com/office/drawing/2014/main" val="3245336674"/>
                    </a:ext>
                  </a:extLst>
                </a:gridCol>
                <a:gridCol w="2167299">
                  <a:extLst>
                    <a:ext uri="{9D8B030D-6E8A-4147-A177-3AD203B41FA5}">
                      <a16:colId xmlns:a16="http://schemas.microsoft.com/office/drawing/2014/main" val="1224015336"/>
                    </a:ext>
                  </a:extLst>
                </a:gridCol>
                <a:gridCol w="2526808">
                  <a:extLst>
                    <a:ext uri="{9D8B030D-6E8A-4147-A177-3AD203B41FA5}">
                      <a16:colId xmlns:a16="http://schemas.microsoft.com/office/drawing/2014/main" val="3275032888"/>
                    </a:ext>
                  </a:extLst>
                </a:gridCol>
                <a:gridCol w="2526808">
                  <a:extLst>
                    <a:ext uri="{9D8B030D-6E8A-4147-A177-3AD203B41FA5}">
                      <a16:colId xmlns:a16="http://schemas.microsoft.com/office/drawing/2014/main" val="4155774102"/>
                    </a:ext>
                  </a:extLst>
                </a:gridCol>
              </a:tblGrid>
              <a:tr h="32220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Materials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Quantity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Unit</a:t>
                      </a:r>
                      <a:r>
                        <a:rPr lang="en-US" sz="2400" baseline="0" dirty="0" smtClean="0"/>
                        <a:t> Cost </a:t>
                      </a:r>
                      <a:r>
                        <a:rPr lang="en-US" sz="2400" dirty="0" smtClean="0"/>
                        <a:t>$/hr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 Total Cost $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3025297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TAC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17358543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PVC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pipes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6.95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20.85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2473126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Pressure cooker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1050.0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2100.0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3141136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pH meter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4197167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Sampling containers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12.5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150.0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97785686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Hose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10.99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21.98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7086895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Bucket 5 gal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6.21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6.21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81766186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Timer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10.67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10.67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4964442"/>
                  </a:ext>
                </a:extLst>
              </a:tr>
              <a:tr h="33788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Flow meter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45.0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02315194"/>
                  </a:ext>
                </a:extLst>
              </a:tr>
              <a:tr h="337888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materials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cost</a:t>
                      </a: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3554.71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3691496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84181" y="1259845"/>
            <a:ext cx="102016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</a:t>
            </a:r>
            <a:r>
              <a:rPr lang="en-US" sz="2200" dirty="0"/>
              <a:t>4</a:t>
            </a:r>
            <a:r>
              <a:rPr lang="en-US" sz="2200" dirty="0" smtClean="0"/>
              <a:t>: Material and equipment costs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541441" y="658125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 Silva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6422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6</a:t>
            </a:r>
            <a:r>
              <a:rPr lang="en-US" sz="2800" b="1" dirty="0" smtClean="0"/>
              <a:t>.0 Cost Analysis: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19</a:t>
            </a:fld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640724"/>
              </p:ext>
            </p:extLst>
          </p:nvPr>
        </p:nvGraphicFramePr>
        <p:xfrm>
          <a:off x="1815738" y="1918089"/>
          <a:ext cx="9117874" cy="3712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1162">
                  <a:extLst>
                    <a:ext uri="{9D8B030D-6E8A-4147-A177-3AD203B41FA5}">
                      <a16:colId xmlns:a16="http://schemas.microsoft.com/office/drawing/2014/main" val="3245336674"/>
                    </a:ext>
                  </a:extLst>
                </a:gridCol>
                <a:gridCol w="1549665">
                  <a:extLst>
                    <a:ext uri="{9D8B030D-6E8A-4147-A177-3AD203B41FA5}">
                      <a16:colId xmlns:a16="http://schemas.microsoft.com/office/drawing/2014/main" val="1224015336"/>
                    </a:ext>
                  </a:extLst>
                </a:gridCol>
                <a:gridCol w="1756407">
                  <a:extLst>
                    <a:ext uri="{9D8B030D-6E8A-4147-A177-3AD203B41FA5}">
                      <a16:colId xmlns:a16="http://schemas.microsoft.com/office/drawing/2014/main" val="1016743264"/>
                    </a:ext>
                  </a:extLst>
                </a:gridCol>
                <a:gridCol w="1915227">
                  <a:extLst>
                    <a:ext uri="{9D8B030D-6E8A-4147-A177-3AD203B41FA5}">
                      <a16:colId xmlns:a16="http://schemas.microsoft.com/office/drawing/2014/main" val="4234865653"/>
                    </a:ext>
                  </a:extLst>
                </a:gridCol>
                <a:gridCol w="1815413">
                  <a:extLst>
                    <a:ext uri="{9D8B030D-6E8A-4147-A177-3AD203B41FA5}">
                      <a16:colId xmlns:a16="http://schemas.microsoft.com/office/drawing/2014/main" val="4155774102"/>
                    </a:ext>
                  </a:extLst>
                </a:gridCol>
              </a:tblGrid>
              <a:tr h="799625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Personnel</a:t>
                      </a:r>
                      <a:endParaRPr lang="en-US" sz="2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Total Hours </a:t>
                      </a:r>
                      <a:endParaRPr lang="en-US" sz="2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n-lt"/>
                        </a:rPr>
                        <a:t>Rate $/hr</a:t>
                      </a:r>
                    </a:p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latin typeface="+mn-lt"/>
                        </a:rPr>
                        <a:t>Multiplier</a:t>
                      </a:r>
                    </a:p>
                    <a:p>
                      <a:pPr algn="ctr"/>
                      <a:endParaRPr lang="en-US" sz="2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Total Cost $</a:t>
                      </a:r>
                      <a:endParaRPr lang="en-US" sz="22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3025297"/>
                  </a:ext>
                </a:extLst>
              </a:tr>
              <a:tr h="44424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SENG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255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61965.00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358543"/>
                  </a:ext>
                </a:extLst>
              </a:tr>
              <a:tr h="44424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JENG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175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88102.00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3141136"/>
                  </a:ext>
                </a:extLst>
              </a:tr>
              <a:tr h="44424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LT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2.18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46704.32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176639"/>
                  </a:ext>
                </a:extLst>
              </a:tr>
              <a:tr h="444244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RA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154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135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2.30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47817.00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0172133"/>
                  </a:ext>
                </a:extLst>
              </a:tr>
              <a:tr h="5677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Total labor</a:t>
                      </a:r>
                      <a:r>
                        <a:rPr lang="en-US" sz="2200" baseline="0" dirty="0" smtClean="0">
                          <a:latin typeface="+mn-lt"/>
                        </a:rPr>
                        <a:t> </a:t>
                      </a:r>
                      <a:r>
                        <a:rPr lang="en-US" sz="2200" dirty="0" smtClean="0">
                          <a:latin typeface="+mn-lt"/>
                        </a:rPr>
                        <a:t>cost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244588.32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364966"/>
                  </a:ext>
                </a:extLst>
              </a:tr>
              <a:tr h="567700">
                <a:tc gridSpan="4"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Total engineering billing cost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>
                          <a:latin typeface="+mn-lt"/>
                        </a:rPr>
                        <a:t>248143.03</a:t>
                      </a:r>
                      <a:endParaRPr lang="en-US" sz="22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83996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815738" y="1325333"/>
            <a:ext cx="911787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</a:t>
            </a:r>
            <a:r>
              <a:rPr lang="en-US" sz="2200" dirty="0"/>
              <a:t>5</a:t>
            </a:r>
            <a:r>
              <a:rPr lang="en-US" sz="2200" dirty="0" smtClean="0"/>
              <a:t>: Labor costs and the total billing cost of engineering services</a:t>
            </a:r>
            <a:endParaRPr lang="en-US" sz="2200" dirty="0"/>
          </a:p>
        </p:txBody>
      </p:sp>
      <p:sp>
        <p:nvSpPr>
          <p:cNvPr id="6" name="TextBox 5"/>
          <p:cNvSpPr txBox="1"/>
          <p:nvPr/>
        </p:nvSpPr>
        <p:spPr>
          <a:xfrm>
            <a:off x="541441" y="658125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 Silva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7163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1.0 Project Understanding </a:t>
            </a:r>
            <a:endParaRPr lang="en-US" sz="2800" b="1" dirty="0"/>
          </a:p>
        </p:txBody>
      </p:sp>
      <p:sp>
        <p:nvSpPr>
          <p:cNvPr id="5" name="Shape 64"/>
          <p:cNvSpPr txBox="1"/>
          <p:nvPr/>
        </p:nvSpPr>
        <p:spPr>
          <a:xfrm>
            <a:off x="1261872" y="902208"/>
            <a:ext cx="5409670" cy="488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b="1" dirty="0" smtClean="0">
                <a:latin typeface="+mj-lt"/>
                <a:ea typeface="Montserrat"/>
                <a:cs typeface="Montserrat"/>
                <a:sym typeface="Montserrat"/>
              </a:rPr>
              <a:t>1.1 Research Goal:</a:t>
            </a:r>
            <a:endParaRPr lang="en" sz="2400" b="1" dirty="0" smtClean="0">
              <a:latin typeface="+mj-lt"/>
              <a:ea typeface="Montserrat"/>
              <a:cs typeface="Montserrat"/>
              <a:sym typeface="Montserrat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ea typeface="Montserrat"/>
                <a:cs typeface="Montserrat"/>
                <a:sym typeface="Montserrat"/>
              </a:rPr>
              <a:t>Testing </a:t>
            </a:r>
            <a:r>
              <a:rPr lang="en-US" sz="2400" dirty="0">
                <a:ea typeface="Montserrat"/>
                <a:cs typeface="Montserrat"/>
                <a:sym typeface="Montserrat"/>
              </a:rPr>
              <a:t>the prevention of scaling under boiler conditions by using TAC </a:t>
            </a:r>
            <a:r>
              <a:rPr lang="en-US" sz="2400" dirty="0" smtClean="0">
                <a:ea typeface="Montserrat"/>
                <a:cs typeface="Montserrat"/>
                <a:sym typeface="Montserrat"/>
              </a:rPr>
              <a:t>technology. </a:t>
            </a:r>
            <a:endParaRPr lang="en-US" sz="2400" dirty="0">
              <a:ea typeface="Montserrat"/>
              <a:cs typeface="Montserrat"/>
              <a:sym typeface="Montserrat"/>
            </a:endParaRPr>
          </a:p>
          <a:p>
            <a:pPr marL="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ea typeface="Montserrat"/>
                <a:cs typeface="Montserrat"/>
                <a:sym typeface="Montserrat"/>
              </a:rPr>
              <a:t>1.2 Site Location:</a:t>
            </a:r>
            <a:endParaRPr lang="en-US" sz="2400" dirty="0">
              <a:ea typeface="Montserrat"/>
              <a:cs typeface="Montserrat"/>
              <a:sym typeface="Montserrat"/>
            </a:endParaRPr>
          </a:p>
          <a:p>
            <a:pPr marL="800100" lvl="1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smtClean="0">
                <a:ea typeface="Montserrat"/>
                <a:cs typeface="Montserrat"/>
                <a:sym typeface="Montserrat"/>
              </a:rPr>
              <a:t>Northern Arizona University, South Boiler and Chiller plants.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2806" y="581740"/>
            <a:ext cx="4393231" cy="5584671"/>
          </a:xfrm>
          <a:prstGeom prst="rect">
            <a:avLst/>
          </a:prstGeom>
        </p:spPr>
      </p:pic>
      <p:sp>
        <p:nvSpPr>
          <p:cNvPr id="8" name="Shape 67"/>
          <p:cNvSpPr txBox="1"/>
          <p:nvPr/>
        </p:nvSpPr>
        <p:spPr>
          <a:xfrm>
            <a:off x="7052806" y="6166411"/>
            <a:ext cx="4603805" cy="4729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Figure </a:t>
            </a:r>
            <a:r>
              <a:rPr lang="en" sz="2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1: NAU S Boiler </a:t>
            </a:r>
            <a:r>
              <a:rPr lang="en" sz="2200" dirty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system [1]</a:t>
            </a:r>
            <a:endParaRPr sz="2200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41441" y="658125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 Silva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8515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7</a:t>
            </a:r>
            <a:r>
              <a:rPr lang="en-US" sz="2800" b="1" dirty="0" smtClean="0"/>
              <a:t>.0 References: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Shape 222"/>
          <p:cNvSpPr txBox="1">
            <a:spLocks/>
          </p:cNvSpPr>
          <p:nvPr/>
        </p:nvSpPr>
        <p:spPr>
          <a:xfrm>
            <a:off x="606491" y="902209"/>
            <a:ext cx="11439330" cy="537729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[1]</a:t>
            </a:r>
            <a:r>
              <a:rPr lang="en-US" sz="1200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“South </a:t>
            </a:r>
            <a:r>
              <a:rPr lang="en-US" sz="1200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Heating and Cooling Plant,” </a:t>
            </a:r>
            <a:r>
              <a:rPr lang="en-US" sz="1200" i="1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Northern Arizona University</a:t>
            </a:r>
            <a:r>
              <a:rPr lang="en-US" sz="1200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, Internet:</a:t>
            </a:r>
            <a:r>
              <a:rPr lang="en-US" sz="1200" dirty="0">
                <a:solidFill>
                  <a:srgbClr val="FFFFFF"/>
                </a:solidFill>
                <a:uFill>
                  <a:noFill/>
                </a:uFill>
                <a:ea typeface="Montserrat"/>
                <a:cs typeface="Montserrat"/>
                <a:sym typeface="Montserrat"/>
                <a:hlinkClick r:id="rId2"/>
              </a:rPr>
              <a:t> </a:t>
            </a:r>
            <a:r>
              <a:rPr lang="en-US" sz="1200" u="sng" dirty="0">
                <a:solidFill>
                  <a:srgbClr val="FFFFFF"/>
                </a:solidFill>
                <a:ea typeface="Montserrat"/>
                <a:cs typeface="Montserrat"/>
                <a:sym typeface="Montserrat"/>
                <a:hlinkClick r:id="rId2"/>
              </a:rPr>
              <a:t>http://library.nau.edu/speccoll/exhibits/louies_legacy/southheating.html</a:t>
            </a:r>
            <a:r>
              <a:rPr lang="en-US" sz="1200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 [Accessed: 11-Feb-2018</a:t>
            </a:r>
            <a:r>
              <a:rPr lang="en-US" sz="1200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]</a:t>
            </a:r>
            <a:endParaRPr lang="en-US" sz="1200" dirty="0" smtClean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[2]S. Lower, ‘Hard water and Water Softening,’</a:t>
            </a:r>
            <a:r>
              <a:rPr lang="en-US" sz="1200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Dept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. of Chemistry, 2018. 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[3]"How Template Assisted Crystallization (TAC) Filters Work," </a:t>
            </a:r>
            <a:r>
              <a:rPr lang="en-US" sz="1200" i="1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Tankless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 Water Heaters Corp., 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Internet:</a:t>
            </a:r>
            <a:r>
              <a:rPr lang="en-US" sz="1200" dirty="0" smtClean="0">
                <a:solidFill>
                  <a:srgbClr val="FFFFFF"/>
                </a:solidFill>
                <a:uFill>
                  <a:noFill/>
                </a:uFill>
                <a:latin typeface="+mj-lt"/>
                <a:ea typeface="Montserrat"/>
                <a:cs typeface="Montserrat"/>
                <a:sym typeface="Montserrat"/>
                <a:hlinkClick r:id="rId3"/>
              </a:rPr>
              <a:t> </a:t>
            </a:r>
            <a:r>
              <a:rPr lang="en-US" sz="1200" u="sng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  <a:hlinkClick r:id="rId3"/>
              </a:rPr>
              <a:t>https://www.e-tankless.com/how-TAC-works.php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 [Accessed: 26-Jan-2018]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[4]P</a:t>
            </a:r>
            <a:r>
              <a:rPr lang="en-US" sz="1200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. Fox, M. Wiest, T. </a:t>
            </a:r>
            <a:r>
              <a:rPr lang="en-US" sz="1200" dirty="0" err="1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Thomure</a:t>
            </a:r>
            <a:r>
              <a:rPr lang="en-US" sz="1200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, W. Lee, "Evaluation of Alternatives to Domestic Ion Exchange," </a:t>
            </a:r>
            <a:r>
              <a:rPr lang="en-US" sz="1200" i="1" dirty="0" err="1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WateReuse</a:t>
            </a:r>
            <a:r>
              <a:rPr lang="en-US" sz="1200" i="1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 Research Foundation, </a:t>
            </a:r>
            <a:r>
              <a:rPr lang="en-US" sz="1200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Tempe, AZ, Rep. 01, 2011</a:t>
            </a:r>
            <a:r>
              <a:rPr lang="en-US" sz="1200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.</a:t>
            </a:r>
            <a:endParaRPr lang="en-US" sz="1200" dirty="0" smtClean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[5]"National Field Manual," 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USGS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 , 2006, pp. 10-130.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[6]HACH, 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HACH Water Analysis Handbook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, Loveland, CO, U.S.A., HACH Company, 2003.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[7]M. </a:t>
            </a:r>
            <a:r>
              <a:rPr lang="en-US" sz="1200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Corridan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, “</a:t>
            </a:r>
            <a:r>
              <a:rPr lang="en-US" sz="1200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Fre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-Flow, Solutions for water Conditioning”, </a:t>
            </a:r>
            <a:r>
              <a:rPr lang="en-US" sz="1200" i="1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Fre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-Flow™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, Personnel Communications-Email, 2018.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[8]]"CE Center - Template-Assisted Crystallization." 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Continuingeducation.bnpmedia.com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, 2018. Internet: https://continuingeducation.bnpmedia.com/courses/multi-aia/templateassisted-crystallization/ [Accessed: 25-Feb-2018]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[9]"</a:t>
            </a:r>
            <a:r>
              <a:rPr lang="en-US" sz="1200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Mcgraw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 Hill Continuing Education – Template Assisted Crystallization." 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Greg </a:t>
            </a:r>
            <a:r>
              <a:rPr lang="en-US" sz="1200" i="1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Reyneke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, 2012. Internet: http://gregknowswater.com/mcgraw-hill-continuing-education-template-assisted-crystallization/ [Accessed: 25-Feb-2018]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[10]W. S. Miller, "Understanding Ion-Exchange for water treatment system," 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GE water and process Technologies, 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vol. 35, no. 8, pp. 149-153, 2018.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[11]M. K. </a:t>
            </a:r>
            <a:r>
              <a:rPr lang="en-US" sz="1200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Ahn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, C. Han, "Technologies for the Removal of Water Hardness and Scaling Prevention," </a:t>
            </a:r>
            <a:r>
              <a:rPr lang="en-US" sz="1200" i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Journal of Energy Engineering, 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vol. 26, no. 2, pp. 73-79, 2017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[12]J. </a:t>
            </a:r>
            <a:r>
              <a:rPr lang="en-US" sz="1200" dirty="0" err="1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Heitzinger</a:t>
            </a:r>
            <a:r>
              <a:rPr lang="en-US" sz="1200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, E. Vaughan, “NAU chiller/boiler information”, Personnel Communications-Email, 2018.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sz="900" dirty="0" smtClean="0">
              <a:solidFill>
                <a:srgbClr val="000000"/>
              </a:solidFill>
              <a:latin typeface="Raleway"/>
              <a:ea typeface="Raleway"/>
              <a:cs typeface="Raleway"/>
              <a:sym typeface="Raleway"/>
            </a:endParaRPr>
          </a:p>
          <a:p>
            <a:pPr>
              <a:spcBef>
                <a:spcPts val="0"/>
              </a:spcBef>
              <a:spcAft>
                <a:spcPts val="1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04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21</a:t>
            </a:fld>
            <a:endParaRPr lang="en-US"/>
          </a:p>
        </p:txBody>
      </p:sp>
      <p:pic>
        <p:nvPicPr>
          <p:cNvPr id="1028" name="Picture 4" descr="Image result for nau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677" y="386121"/>
            <a:ext cx="10248900" cy="377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0" y="4641011"/>
            <a:ext cx="112928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 smtClean="0"/>
              <a:t>QUESTIONS? 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99467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1.0 Project Understanding </a:t>
            </a:r>
            <a:endParaRPr lang="en-US" sz="28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Shape 75"/>
              <p:cNvSpPr txBox="1"/>
              <p:nvPr/>
            </p:nvSpPr>
            <p:spPr>
              <a:xfrm>
                <a:off x="787977" y="902208"/>
                <a:ext cx="4707566" cy="517250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400" b="1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	1.3 Scale Formation:</a:t>
                </a: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400" dirty="0" smtClean="0">
                  <a:solidFill>
                    <a:srgbClr val="FFFFFF"/>
                  </a:solidFill>
                  <a:ea typeface="Montserrat"/>
                  <a:cs typeface="Montserrat"/>
                  <a:sym typeface="Montserrat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Step 1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ar-AE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 </m:t>
                        </m:r>
                        <m:r>
                          <a:rPr lang="ar-AE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𝐶</m:t>
                        </m:r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0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2</m:t>
                        </m:r>
                      </m:sub>
                    </m:sSub>
                  </m:oMath>
                </a14:m>
                <a:r>
                  <a:rPr lang="ar-AE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 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in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aqueous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solution 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forms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carbonic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acid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𝐻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𝐶𝑂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).</a:t>
                </a:r>
                <a:endParaRPr lang="en-US" sz="2400" dirty="0">
                  <a:solidFill>
                    <a:srgbClr val="FFFFFF"/>
                  </a:solidFill>
                  <a:ea typeface="Montserrat"/>
                  <a:cs typeface="Montserrat"/>
                  <a:sym typeface="Montserrat"/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400" dirty="0" smtClean="0">
                  <a:solidFill>
                    <a:srgbClr val="FFFFFF"/>
                  </a:solidFill>
                  <a:ea typeface="Montserrat"/>
                  <a:cs typeface="Montserrat"/>
                  <a:sym typeface="Montserrat"/>
                </a:endParaRPr>
              </a:p>
              <a:p>
                <a:pPr marL="800100" lvl="1" indent="-342900">
                  <a:buFont typeface="Arial" panose="020B0604020202020204" pitchFamily="34" charset="0"/>
                  <a:buChar char="•"/>
                </a:pP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Steps 2-4: At 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high pH,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soluble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𝐶𝑎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reacts 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with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𝐻𝐶𝑂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3</m:t>
                        </m:r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𝐶𝑂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3</m:t>
                        </m:r>
                      </m:sub>
                      <m:sup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2</m:t>
                        </m:r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−</m:t>
                        </m:r>
                      </m:sup>
                    </m:sSubSup>
                  </m:oMath>
                </a14:m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to 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form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an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insoluble precipitate</a:t>
                </a:r>
                <a:r>
                  <a:rPr lang="en-US" sz="24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 </a:t>
                </a:r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𝐶𝑎𝐶𝑂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  <a:sym typeface="Montserrat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).</a:t>
                </a:r>
                <a:endParaRPr lang="en-US" sz="2400" dirty="0">
                  <a:solidFill>
                    <a:srgbClr val="FFFFFF"/>
                  </a:solidFill>
                  <a:ea typeface="Montserrat"/>
                  <a:cs typeface="Montserrat"/>
                  <a:sym typeface="Montserrat"/>
                </a:endParaRPr>
              </a:p>
              <a:p>
                <a:pPr marL="0" lvl="0" indent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lang="en-US" sz="2400" dirty="0">
                  <a:solidFill>
                    <a:srgbClr val="FFFFFF"/>
                  </a:solidFill>
                  <a:ea typeface="Montserrat"/>
                  <a:cs typeface="Montserrat"/>
                  <a:sym typeface="Montserrat"/>
                </a:endParaRPr>
              </a:p>
              <a:p>
                <a:pPr lvl="1"/>
                <a:r>
                  <a:rPr lang="en-US" sz="20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**Note</a:t>
                </a:r>
                <a:r>
                  <a:rPr lang="en-US" sz="2000" dirty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: </a:t>
                </a:r>
                <a:r>
                  <a:rPr lang="en-US" sz="20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At high temperatures, precipitation </a:t>
                </a:r>
                <a:r>
                  <a:rPr lang="en-US" sz="2000" dirty="0" smtClean="0">
                    <a:solidFill>
                      <a:srgbClr val="FFFFFF"/>
                    </a:solidFill>
                    <a:ea typeface="Montserrat"/>
                    <a:cs typeface="Montserrat"/>
                    <a:sym typeface="Montserrat"/>
                  </a:rPr>
                  <a:t>increases**</a:t>
                </a:r>
                <a:endParaRPr sz="2000" dirty="0">
                  <a:solidFill>
                    <a:srgbClr val="FFFFFF"/>
                  </a:solidFill>
                  <a:ea typeface="Montserrat"/>
                  <a:cs typeface="Montserrat"/>
                  <a:sym typeface="Montserrat"/>
                </a:endParaRPr>
              </a:p>
            </p:txBody>
          </p:sp>
        </mc:Choice>
        <mc:Fallback>
          <p:sp>
            <p:nvSpPr>
              <p:cNvPr id="5" name="Shape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977" y="902208"/>
                <a:ext cx="4707566" cy="5172501"/>
              </a:xfrm>
              <a:prstGeom prst="rect">
                <a:avLst/>
              </a:prstGeom>
              <a:blipFill>
                <a:blip r:embed="rId2"/>
                <a:stretch>
                  <a:fillRect t="-236" r="-1425" b="-12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Shape 7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08319" y="1067795"/>
            <a:ext cx="6486146" cy="4938818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8"/>
          <p:cNvSpPr txBox="1"/>
          <p:nvPr/>
        </p:nvSpPr>
        <p:spPr>
          <a:xfrm>
            <a:off x="5608319" y="6006613"/>
            <a:ext cx="6486145" cy="517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200" dirty="0">
                <a:latin typeface="+mj-lt"/>
                <a:ea typeface="Montserrat"/>
                <a:cs typeface="Montserrat"/>
                <a:sym typeface="Montserrat"/>
              </a:rPr>
              <a:t>Figure </a:t>
            </a:r>
            <a:r>
              <a:rPr lang="en" sz="2200" dirty="0" smtClean="0">
                <a:latin typeface="+mj-lt"/>
                <a:ea typeface="Montserrat"/>
                <a:cs typeface="Montserrat"/>
                <a:sym typeface="Montserrat"/>
              </a:rPr>
              <a:t>2</a:t>
            </a:r>
            <a:r>
              <a:rPr lang="en" sz="2200" dirty="0">
                <a:latin typeface="+mj-lt"/>
                <a:ea typeface="Montserrat"/>
                <a:cs typeface="Montserrat"/>
                <a:sym typeface="Montserrat"/>
              </a:rPr>
              <a:t>: Formation of </a:t>
            </a:r>
            <a:r>
              <a:rPr lang="en" sz="2200" dirty="0" smtClean="0">
                <a:latin typeface="+mj-lt"/>
                <a:ea typeface="Montserrat"/>
                <a:cs typeface="Montserrat"/>
                <a:sym typeface="Montserrat"/>
              </a:rPr>
              <a:t>scale [2] </a:t>
            </a:r>
            <a:endParaRPr sz="2200" dirty="0">
              <a:latin typeface="+mj-lt"/>
              <a:ea typeface="Montserrat"/>
              <a:cs typeface="Montserrat"/>
              <a:sym typeface="Montserrat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1441" y="658125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 Silva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83486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/>
              <a:t>1.0 Project Understanding 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261872" y="902208"/>
            <a:ext cx="72142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1.4 Template </a:t>
            </a:r>
            <a:r>
              <a:rPr lang="en-US" sz="2400" b="1" dirty="0" smtClean="0"/>
              <a:t>Assisted Crystallization (TAC): 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8759" y="1837797"/>
            <a:ext cx="7467609" cy="3572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hape 78"/>
          <p:cNvSpPr txBox="1">
            <a:spLocks/>
          </p:cNvSpPr>
          <p:nvPr/>
        </p:nvSpPr>
        <p:spPr>
          <a:xfrm>
            <a:off x="543741" y="5239548"/>
            <a:ext cx="11414922" cy="122951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None/>
              <a:defRPr sz="2200" kern="1200" spc="10" baseline="0">
                <a:solidFill>
                  <a:schemeClr val="tx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</a:pPr>
            <a:r>
              <a:rPr lang="en-US" dirty="0" smtClean="0">
                <a:solidFill>
                  <a:schemeClr val="tx1"/>
                </a:solidFill>
                <a:ea typeface="Montserrat"/>
                <a:cs typeface="Montserrat"/>
                <a:sym typeface="Montserrat"/>
              </a:rPr>
              <a:t>Figure 3: (a) T</a:t>
            </a:r>
            <a:r>
              <a:rPr lang="en-US" dirty="0" smtClean="0">
                <a:solidFill>
                  <a:schemeClr val="tx1"/>
                </a:solidFill>
              </a:rPr>
              <a:t>emplate </a:t>
            </a:r>
            <a:r>
              <a:rPr lang="en-US" dirty="0">
                <a:solidFill>
                  <a:schemeClr val="tx1"/>
                </a:solidFill>
              </a:rPr>
              <a:t>Assisted </a:t>
            </a:r>
            <a:r>
              <a:rPr lang="en-US" dirty="0" smtClean="0">
                <a:solidFill>
                  <a:schemeClr val="tx1"/>
                </a:solidFill>
              </a:rPr>
              <a:t>Crystallization (TAC) </a:t>
            </a:r>
            <a:r>
              <a:rPr lang="en-US" dirty="0">
                <a:solidFill>
                  <a:schemeClr val="tx1"/>
                </a:solidFill>
              </a:rPr>
              <a:t>technology induces the formation of microscopic calcium carbonate </a:t>
            </a:r>
            <a:r>
              <a:rPr lang="en-US" dirty="0" smtClean="0">
                <a:solidFill>
                  <a:schemeClr val="tx1"/>
                </a:solidFill>
              </a:rPr>
              <a:t>crystals [</a:t>
            </a:r>
            <a:r>
              <a:rPr lang="en-US" dirty="0">
                <a:solidFill>
                  <a:schemeClr val="tx1"/>
                </a:solidFill>
              </a:rPr>
              <a:t>3</a:t>
            </a:r>
            <a:r>
              <a:rPr lang="en-US" dirty="0" smtClean="0">
                <a:solidFill>
                  <a:schemeClr val="tx1"/>
                </a:solidFill>
              </a:rPr>
              <a:t>], (b) </a:t>
            </a:r>
            <a:r>
              <a:rPr lang="en-US" dirty="0">
                <a:solidFill>
                  <a:schemeClr val="tx1"/>
                </a:solidFill>
                <a:ea typeface="Montserrat"/>
                <a:cs typeface="Montserrat"/>
                <a:sym typeface="Montserrat"/>
              </a:rPr>
              <a:t>Crystals forming at the nucleation point [</a:t>
            </a:r>
            <a:r>
              <a:rPr lang="en-US" dirty="0" smtClean="0">
                <a:solidFill>
                  <a:schemeClr val="tx1"/>
                </a:solidFill>
                <a:ea typeface="Montserrat"/>
                <a:cs typeface="Montserrat"/>
                <a:sym typeface="Montserrat"/>
              </a:rPr>
              <a:t>4]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4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6254" y="1837797"/>
            <a:ext cx="3712684" cy="35720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576458" y="5119644"/>
            <a:ext cx="5736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(a)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361033" y="5054882"/>
            <a:ext cx="492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(b)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41441" y="6581259"/>
            <a:ext cx="8851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FFFF"/>
                </a:solidFill>
                <a:ea typeface="Arial"/>
                <a:cs typeface="Arial"/>
                <a:sym typeface="Arial"/>
              </a:rPr>
              <a:t>De Silva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50776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 fontScale="90000"/>
          </a:bodyPr>
          <a:lstStyle/>
          <a:p>
            <a:r>
              <a:rPr lang="en-US" sz="2800" b="1" dirty="0"/>
              <a:t>2</a:t>
            </a:r>
            <a:r>
              <a:rPr lang="en-US" sz="2800" b="1" dirty="0" smtClean="0"/>
              <a:t>.0 Experimental Design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261872" y="945292"/>
            <a:ext cx="29823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2.1 Hypothesis</a:t>
            </a:r>
            <a:r>
              <a:rPr lang="en-US" sz="2400" b="1" dirty="0" smtClean="0"/>
              <a:t>: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5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724296" y="1782091"/>
            <a:ext cx="95685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1a: </a:t>
            </a:r>
            <a:r>
              <a:rPr lang="en-US" sz="2200" dirty="0"/>
              <a:t>Testing TAC m</a:t>
            </a:r>
            <a:r>
              <a:rPr lang="en-US" sz="2200" dirty="0" smtClean="0"/>
              <a:t>anufacture’s </a:t>
            </a:r>
            <a:r>
              <a:rPr lang="en-US" sz="2200" dirty="0"/>
              <a:t>s</a:t>
            </a:r>
            <a:r>
              <a:rPr lang="en-US" sz="2200" dirty="0" smtClean="0"/>
              <a:t>cale </a:t>
            </a:r>
            <a:r>
              <a:rPr lang="en-US" sz="2200" dirty="0"/>
              <a:t>p</a:t>
            </a:r>
            <a:r>
              <a:rPr lang="en-US" sz="2200" dirty="0" smtClean="0"/>
              <a:t>revention </a:t>
            </a:r>
            <a:r>
              <a:rPr lang="en-US" sz="2200" dirty="0"/>
              <a:t>c</a:t>
            </a:r>
            <a:r>
              <a:rPr lang="en-US" sz="2200" dirty="0" smtClean="0"/>
              <a:t>laims </a:t>
            </a:r>
            <a:endParaRPr lang="en-US" sz="2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186501"/>
              </p:ext>
            </p:extLst>
          </p:nvPr>
        </p:nvGraphicFramePr>
        <p:xfrm>
          <a:off x="1515291" y="1867921"/>
          <a:ext cx="10268391" cy="387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54520">
                  <a:extLst>
                    <a:ext uri="{9D8B030D-6E8A-4147-A177-3AD203B41FA5}">
                      <a16:colId xmlns:a16="http://schemas.microsoft.com/office/drawing/2014/main" val="1385213785"/>
                    </a:ext>
                  </a:extLst>
                </a:gridCol>
                <a:gridCol w="5313871">
                  <a:extLst>
                    <a:ext uri="{9D8B030D-6E8A-4147-A177-3AD203B41FA5}">
                      <a16:colId xmlns:a16="http://schemas.microsoft.com/office/drawing/2014/main" val="2137189207"/>
                    </a:ext>
                  </a:extLst>
                </a:gridCol>
              </a:tblGrid>
              <a:tr h="68063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Manufacturer’s claim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Hypothesis implied and verification</a:t>
                      </a: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0748532"/>
                  </a:ext>
                </a:extLst>
              </a:tr>
              <a:tr h="306384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dirty="0" smtClean="0"/>
                        <a:t>TAC</a:t>
                      </a:r>
                      <a:r>
                        <a:rPr lang="en-US" sz="2200" b="0" baseline="0" dirty="0" smtClean="0"/>
                        <a:t>: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baseline="0" dirty="0" smtClean="0"/>
                        <a:t>Dose not reduce </a:t>
                      </a:r>
                      <a:r>
                        <a:rPr lang="en-US" sz="2200" b="0" baseline="0" dirty="0" smtClean="0"/>
                        <a:t>water </a:t>
                      </a:r>
                      <a:r>
                        <a:rPr lang="en-US" sz="2200" b="0" baseline="0" dirty="0" smtClean="0"/>
                        <a:t>hardness.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i="0" baseline="0" dirty="0" smtClean="0"/>
                        <a:t>Scaling prevention ~ 96% efficient.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baseline="0" dirty="0" smtClean="0"/>
                        <a:t>Crystals are nonreactive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baseline="0" dirty="0" smtClean="0"/>
                        <a:t>Crystals </a:t>
                      </a:r>
                      <a:r>
                        <a:rPr lang="en-US" sz="2200" baseline="0" dirty="0" smtClean="0"/>
                        <a:t>remain intact after exposed to high temperature and pressure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sz="2200" b="0" i="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US" sz="2200" b="0" i="0" dirty="0" smtClean="0">
                          <a:solidFill>
                            <a:schemeClr val="bg1"/>
                          </a:solidFill>
                        </a:rPr>
                        <a:t>TAC: </a:t>
                      </a:r>
                      <a:endParaRPr lang="en-US" sz="2200" b="0" i="0" dirty="0" smtClean="0">
                        <a:solidFill>
                          <a:schemeClr val="bg1"/>
                        </a:solidFill>
                      </a:endParaRP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n-US" sz="2200" b="0" i="0" dirty="0" smtClean="0">
                          <a:solidFill>
                            <a:schemeClr val="bg1"/>
                          </a:solidFill>
                        </a:rPr>
                        <a:t>Prevents scaling on pipes system.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i="0" dirty="0" smtClean="0">
                          <a:solidFill>
                            <a:schemeClr val="bg1"/>
                          </a:solidFill>
                        </a:rPr>
                        <a:t>Visible Crystals remain stable after a long period.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i="0" dirty="0" smtClean="0">
                          <a:solidFill>
                            <a:schemeClr val="bg1"/>
                          </a:solidFill>
                        </a:rPr>
                        <a:t>Image from Scanning Electron Microscope (SEM) before and after pressure cooker.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200" b="0" i="0" dirty="0" smtClean="0">
                          <a:solidFill>
                            <a:schemeClr val="bg1"/>
                          </a:solidFill>
                        </a:rPr>
                        <a:t>Water quality testing.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200" b="0" i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30346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41441" y="6581259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FF"/>
                </a:solidFill>
                <a:ea typeface="Arial"/>
                <a:cs typeface="Arial"/>
                <a:sym typeface="Arial"/>
              </a:rPr>
              <a:t>Alnashwan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1724295" y="1437034"/>
            <a:ext cx="956854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1b: </a:t>
            </a:r>
            <a:r>
              <a:rPr lang="en-US" sz="2200" dirty="0"/>
              <a:t>Testing TAC </a:t>
            </a:r>
            <a:r>
              <a:rPr lang="en-US" sz="2200" dirty="0" smtClean="0"/>
              <a:t>manufacture’s </a:t>
            </a:r>
            <a:r>
              <a:rPr lang="en-US" sz="2200" dirty="0"/>
              <a:t>s</a:t>
            </a:r>
            <a:r>
              <a:rPr lang="en-US" sz="2200" dirty="0" smtClean="0"/>
              <a:t>cale </a:t>
            </a:r>
            <a:r>
              <a:rPr lang="en-US" sz="2200" dirty="0"/>
              <a:t>p</a:t>
            </a:r>
            <a:r>
              <a:rPr lang="en-US" sz="2200" dirty="0" smtClean="0"/>
              <a:t>revention </a:t>
            </a:r>
            <a:r>
              <a:rPr lang="en-US" sz="2200" dirty="0"/>
              <a:t>c</a:t>
            </a:r>
            <a:r>
              <a:rPr lang="en-US" sz="2200" dirty="0" smtClean="0"/>
              <a:t>laims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94294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2.0 Experimental </a:t>
            </a:r>
            <a:r>
              <a:rPr lang="en-US" sz="2800" b="1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Design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0826088"/>
              </p:ext>
            </p:extLst>
          </p:nvPr>
        </p:nvGraphicFramePr>
        <p:xfrm>
          <a:off x="1737360" y="2514481"/>
          <a:ext cx="9555480" cy="2468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18730">
                  <a:extLst>
                    <a:ext uri="{9D8B030D-6E8A-4147-A177-3AD203B41FA5}">
                      <a16:colId xmlns:a16="http://schemas.microsoft.com/office/drawing/2014/main" val="2196065595"/>
                    </a:ext>
                  </a:extLst>
                </a:gridCol>
                <a:gridCol w="5136750">
                  <a:extLst>
                    <a:ext uri="{9D8B030D-6E8A-4147-A177-3AD203B41FA5}">
                      <a16:colId xmlns:a16="http://schemas.microsoft.com/office/drawing/2014/main" val="685614016"/>
                    </a:ext>
                  </a:extLst>
                </a:gridCol>
              </a:tblGrid>
              <a:tr h="472417">
                <a:tc gridSpan="2"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Criteria</a:t>
                      </a:r>
                      <a:endParaRPr lang="en-US" sz="2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3003139"/>
                  </a:ext>
                </a:extLst>
              </a:tr>
              <a:tr h="1439256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Number of </a:t>
                      </a:r>
                      <a:r>
                        <a:rPr lang="en-US" sz="2200" dirty="0" smtClean="0"/>
                        <a:t>batch</a:t>
                      </a:r>
                      <a:r>
                        <a:rPr lang="en-US" sz="2200" baseline="0" dirty="0" smtClean="0"/>
                        <a:t> flow reactors:</a:t>
                      </a:r>
                      <a:endParaRPr lang="en-US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aseline="0" dirty="0" smtClean="0"/>
                        <a:t> Batches: </a:t>
                      </a:r>
                      <a:endParaRPr lang="en-US" sz="2200" dirty="0" smtClean="0"/>
                    </a:p>
                    <a:p>
                      <a:pPr algn="ctr"/>
                      <a:r>
                        <a:rPr lang="en-US" sz="2200" dirty="0" smtClean="0"/>
                        <a:t>B</a:t>
                      </a:r>
                      <a:r>
                        <a:rPr lang="en-US" sz="2400" dirty="0" smtClean="0"/>
                        <a:t>atch 1 (1 hour detention tests) Batch 2 (3 hour detention tests) Batch 3 (6 hour detention tests)</a:t>
                      </a:r>
                      <a:endParaRPr lang="en-US" sz="22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4067652"/>
                  </a:ext>
                </a:extLst>
              </a:tr>
              <a:tr h="472417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Number of samples</a:t>
                      </a:r>
                      <a:r>
                        <a:rPr lang="en-US" sz="2200" baseline="0" dirty="0" smtClean="0"/>
                        <a:t> 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4 samples for each batch test</a:t>
                      </a:r>
                      <a:endParaRPr lang="en-US" sz="22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92778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37359" y="1912855"/>
            <a:ext cx="95554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Table 2: Research procedures and sampling plan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1261872" y="902208"/>
            <a:ext cx="30828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2.2 Design Plan: 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41441" y="6581259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FF"/>
                </a:solidFill>
                <a:ea typeface="Arial"/>
                <a:cs typeface="Arial"/>
                <a:sym typeface="Arial"/>
              </a:rPr>
              <a:t>Alnashwan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8898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0312"/>
            <a:ext cx="4468368" cy="69189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2.0 Experimental </a:t>
            </a:r>
            <a:r>
              <a:rPr lang="en-US" sz="28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Design:</a:t>
            </a:r>
            <a:endParaRPr lang="en-US" sz="2800" b="1" dirty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7</a:t>
            </a:fld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1470958" y="1150393"/>
            <a:ext cx="9755579" cy="45197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470959" y="5684931"/>
            <a:ext cx="97555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 smtClean="0"/>
              <a:t>Figure 4: Experimental design setup: flow chart</a:t>
            </a:r>
            <a:endParaRPr lang="en-US" sz="22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6032948" y="2097126"/>
            <a:ext cx="1323703" cy="509451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4894013" y="2114471"/>
            <a:ext cx="1138935" cy="50945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664098" y="2638979"/>
            <a:ext cx="2090057" cy="61395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TAC Unit</a:t>
            </a:r>
            <a:endParaRPr lang="en-US" b="1" dirty="0"/>
          </a:p>
        </p:txBody>
      </p:sp>
      <p:cxnSp>
        <p:nvCxnSpPr>
          <p:cNvPr id="29" name="Straight Arrow Connector 28"/>
          <p:cNvCxnSpPr>
            <a:stCxn id="28" idx="2"/>
          </p:cNvCxnSpPr>
          <p:nvPr/>
        </p:nvCxnSpPr>
        <p:spPr>
          <a:xfrm flipH="1">
            <a:off x="7709126" y="3252933"/>
            <a:ext cx="1" cy="102166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474728" y="4309463"/>
            <a:ext cx="2383611" cy="579093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Pressure Cooker 2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3702898" y="4315460"/>
            <a:ext cx="2382230" cy="56534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Pressure Cooker 1</a:t>
            </a:r>
            <a:endParaRPr lang="en-US" b="1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7699731" y="4888556"/>
            <a:ext cx="0" cy="5214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933335" y="4912667"/>
            <a:ext cx="0" cy="52147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B2C1D3A-2290-C54C-ABE3-A16000FB8EDD}"/>
                  </a:ext>
                </a:extLst>
              </p:cNvPr>
              <p:cNvSpPr txBox="1"/>
              <p:nvPr/>
            </p:nvSpPr>
            <p:spPr>
              <a:xfrm>
                <a:off x="2612208" y="3639956"/>
                <a:ext cx="228180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Sampling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𝑻𝑨𝑷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𝑰𝑵</m:t>
                        </m:r>
                      </m:sub>
                    </m:sSub>
                  </m:oMath>
                </a14:m>
                <a:r>
                  <a:rPr lang="en-US" b="1" dirty="0"/>
                  <a:t>)</a:t>
                </a: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9B2C1D3A-2290-C54C-ABE3-A16000FB8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2208" y="3639956"/>
                <a:ext cx="2281805" cy="369332"/>
              </a:xfrm>
              <a:prstGeom prst="rect">
                <a:avLst/>
              </a:prstGeom>
              <a:blipFill>
                <a:blip r:embed="rId2"/>
                <a:stretch>
                  <a:fillRect l="-240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90819F1-C5F2-B74C-ADC5-B031DCCA9389}"/>
                  </a:ext>
                </a:extLst>
              </p:cNvPr>
              <p:cNvSpPr txBox="1"/>
              <p:nvPr/>
            </p:nvSpPr>
            <p:spPr>
              <a:xfrm>
                <a:off x="2393272" y="4912667"/>
                <a:ext cx="255790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Sampling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𝑻𝑨𝑷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𝑶𝑼𝑻</m:t>
                        </m:r>
                      </m:sub>
                    </m:sSub>
                  </m:oMath>
                </a14:m>
                <a:r>
                  <a:rPr lang="en-US" b="1" dirty="0" smtClean="0"/>
                  <a:t>)</a:t>
                </a:r>
                <a:endParaRPr lang="en-US" b="1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590819F1-C5F2-B74C-ADC5-B031DCCA93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3272" y="4912667"/>
                <a:ext cx="2557902" cy="369332"/>
              </a:xfrm>
              <a:prstGeom prst="rect">
                <a:avLst/>
              </a:prstGeom>
              <a:blipFill>
                <a:blip r:embed="rId3"/>
                <a:stretch>
                  <a:fillRect l="-214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B2C1D3A-2290-C54C-ABE3-A16000FB8EDD}"/>
                  </a:ext>
                </a:extLst>
              </p:cNvPr>
              <p:cNvSpPr txBox="1"/>
              <p:nvPr/>
            </p:nvSpPr>
            <p:spPr>
              <a:xfrm>
                <a:off x="7814243" y="4903631"/>
                <a:ext cx="2511077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Sampling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𝑻𝑨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𝑶𝑼𝑻</m:t>
                        </m:r>
                      </m:sub>
                    </m:sSub>
                  </m:oMath>
                </a14:m>
                <a:r>
                  <a:rPr lang="en-US" b="1" dirty="0"/>
                  <a:t>)</a:t>
                </a: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9B2C1D3A-2290-C54C-ABE3-A16000FB8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243" y="4903631"/>
                <a:ext cx="2511077" cy="369332"/>
              </a:xfrm>
              <a:prstGeom prst="rect">
                <a:avLst/>
              </a:prstGeom>
              <a:blipFill>
                <a:blip r:embed="rId4"/>
                <a:stretch>
                  <a:fillRect l="-2184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B2C1D3A-2290-C54C-ABE3-A16000FB8EDD}"/>
                  </a:ext>
                </a:extLst>
              </p:cNvPr>
              <p:cNvSpPr txBox="1"/>
              <p:nvPr/>
            </p:nvSpPr>
            <p:spPr>
              <a:xfrm>
                <a:off x="7807946" y="3760871"/>
                <a:ext cx="230593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 smtClean="0"/>
                  <a:t>Sampling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𝑻𝑨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𝑪</m:t>
                        </m:r>
                      </m:e>
                      <m:sub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𝑰𝑵</m:t>
                        </m:r>
                      </m:sub>
                    </m:sSub>
                  </m:oMath>
                </a14:m>
                <a:r>
                  <a:rPr lang="en-US" dirty="0"/>
                  <a:t>)</a:t>
                </a:r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9B2C1D3A-2290-C54C-ABE3-A16000FB8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7946" y="3760871"/>
                <a:ext cx="2305932" cy="369332"/>
              </a:xfrm>
              <a:prstGeom prst="rect">
                <a:avLst/>
              </a:prstGeom>
              <a:blipFill>
                <a:blip r:embed="rId5"/>
                <a:stretch>
                  <a:fillRect l="-2381" t="-9836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Oval 42"/>
          <p:cNvSpPr/>
          <p:nvPr/>
        </p:nvSpPr>
        <p:spPr>
          <a:xfrm>
            <a:off x="5020577" y="1269669"/>
            <a:ext cx="2024743" cy="86214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Tap Water </a:t>
            </a:r>
            <a:endParaRPr lang="en-US" b="1" dirty="0"/>
          </a:p>
        </p:txBody>
      </p:sp>
      <p:cxnSp>
        <p:nvCxnSpPr>
          <p:cNvPr id="37" name="Straight Arrow Connector 36"/>
          <p:cNvCxnSpPr/>
          <p:nvPr/>
        </p:nvCxnSpPr>
        <p:spPr>
          <a:xfrm flipH="1">
            <a:off x="4922411" y="2623923"/>
            <a:ext cx="10924" cy="1637412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541441" y="6581259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solidFill>
                  <a:srgbClr val="FFFFFF"/>
                </a:solidFill>
                <a:ea typeface="Arial"/>
                <a:cs typeface="Arial"/>
                <a:sym typeface="Arial"/>
              </a:rPr>
              <a:t>Alnashwan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877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261872" y="218263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.0 Scope of </a:t>
            </a:r>
            <a:r>
              <a:rPr lang="en-US" sz="2800" b="1" dirty="0" smtClean="0"/>
              <a:t>Work: </a:t>
            </a:r>
            <a:endParaRPr lang="en-US" sz="28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970383" y="1263363"/>
            <a:ext cx="1058125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" sz="2400" b="1" dirty="0" smtClean="0"/>
              <a:t>3.1 </a:t>
            </a:r>
            <a:r>
              <a:rPr lang="en" sz="2400" b="1" dirty="0" smtClean="0"/>
              <a:t>Setting up the apparatus</a:t>
            </a:r>
            <a:r>
              <a:rPr lang="en" sz="2400" b="1" dirty="0"/>
              <a:t>:</a:t>
            </a:r>
          </a:p>
          <a:p>
            <a:pPr lvl="1">
              <a:spcBef>
                <a:spcPts val="1600"/>
              </a:spcBef>
            </a:pPr>
            <a:r>
              <a:rPr lang="en-US" sz="24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3.1.1 </a:t>
            </a:r>
            <a:r>
              <a:rPr lang="en-US" sz="2400" b="1" dirty="0" smtClean="0">
                <a:ea typeface="Montserrat"/>
                <a:cs typeface="Montserrat"/>
                <a:sym typeface="Montserrat"/>
              </a:rPr>
              <a:t>Verifying </a:t>
            </a:r>
            <a:r>
              <a:rPr lang="en-US" sz="2400" b="1" dirty="0">
                <a:ea typeface="Montserrat"/>
                <a:cs typeface="Montserrat"/>
                <a:sym typeface="Montserrat"/>
              </a:rPr>
              <a:t>operating </a:t>
            </a:r>
            <a:r>
              <a:rPr lang="en-US" sz="2400" b="1" dirty="0" smtClean="0">
                <a:ea typeface="Montserrat"/>
                <a:cs typeface="Montserrat"/>
                <a:sym typeface="Montserrat"/>
              </a:rPr>
              <a:t>capabilities:</a:t>
            </a:r>
          </a:p>
          <a:p>
            <a:pPr lvl="1">
              <a:spcBef>
                <a:spcPts val="1600"/>
              </a:spcBef>
            </a:pPr>
            <a:r>
              <a:rPr lang="en-US" sz="2400" b="1" dirty="0">
                <a:ea typeface="Montserrat"/>
                <a:cs typeface="Montserrat"/>
                <a:sym typeface="Montserrat"/>
              </a:rPr>
              <a:t>	</a:t>
            </a:r>
            <a:r>
              <a:rPr lang="en-US" sz="2400" b="1" dirty="0" smtClean="0">
                <a:ea typeface="Montserrat"/>
                <a:cs typeface="Montserrat"/>
                <a:sym typeface="Montserrat"/>
              </a:rPr>
              <a:t>	</a:t>
            </a:r>
            <a:r>
              <a:rPr lang="en-US" sz="2400" dirty="0" smtClean="0">
                <a:ea typeface="Montserrat"/>
                <a:cs typeface="Montserrat"/>
                <a:sym typeface="Montserrat"/>
              </a:rPr>
              <a:t>Flow </a:t>
            </a:r>
            <a:r>
              <a:rPr lang="en-US" sz="2400" dirty="0">
                <a:ea typeface="Montserrat"/>
                <a:cs typeface="Montserrat"/>
                <a:sym typeface="Montserrat"/>
              </a:rPr>
              <a:t>rate </a:t>
            </a:r>
            <a:r>
              <a:rPr lang="en-US" sz="2400" dirty="0" smtClean="0">
                <a:ea typeface="Montserrat"/>
                <a:cs typeface="Montserrat"/>
                <a:sym typeface="Montserrat"/>
              </a:rPr>
              <a:t>testing. </a:t>
            </a:r>
            <a:endParaRPr lang="en-US" sz="2400" dirty="0" smtClean="0">
              <a:ea typeface="Montserrat"/>
              <a:cs typeface="Montserrat"/>
              <a:sym typeface="Montserrat"/>
            </a:endParaRPr>
          </a:p>
          <a:p>
            <a:pPr lvl="1">
              <a:spcBef>
                <a:spcPts val="1600"/>
              </a:spcBef>
            </a:pPr>
            <a:r>
              <a:rPr lang="en-US" sz="2400" b="1" dirty="0" smtClean="0">
                <a:ea typeface="Montserrat"/>
                <a:cs typeface="Montserrat"/>
                <a:sym typeface="Montserrat"/>
              </a:rPr>
              <a:t>3.1.2 </a:t>
            </a:r>
            <a:r>
              <a:rPr lang="en-US" sz="24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Obtaining </a:t>
            </a:r>
            <a:r>
              <a:rPr lang="en-US" sz="2400" b="1" dirty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the </a:t>
            </a:r>
            <a:r>
              <a:rPr lang="en-US" sz="24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unit:</a:t>
            </a:r>
            <a:endParaRPr lang="en-US" sz="2400" b="1" dirty="0" smtClean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  <a:p>
            <a:pPr lvl="2">
              <a:spcBef>
                <a:spcPts val="1600"/>
              </a:spcBef>
            </a:pPr>
            <a:r>
              <a:rPr lang="en-US" sz="2400" dirty="0" smtClean="0">
                <a:ea typeface="Montserrat"/>
                <a:cs typeface="Montserrat"/>
                <a:sym typeface="Montserrat"/>
              </a:rPr>
              <a:t>	Ex</a:t>
            </a:r>
            <a:r>
              <a:rPr lang="en-US" sz="2400" dirty="0">
                <a:ea typeface="Montserrat"/>
                <a:cs typeface="Montserrat"/>
                <a:sym typeface="Montserrat"/>
              </a:rPr>
              <a:t>: </a:t>
            </a:r>
            <a:r>
              <a:rPr lang="en-US" sz="2400" dirty="0" err="1">
                <a:ea typeface="Montserrat"/>
                <a:cs typeface="Montserrat"/>
                <a:sym typeface="Montserrat"/>
              </a:rPr>
              <a:t>Fre</a:t>
            </a:r>
            <a:r>
              <a:rPr lang="en-US" sz="2400" dirty="0">
                <a:ea typeface="Montserrat"/>
                <a:cs typeface="Montserrat"/>
                <a:sym typeface="Montserrat"/>
              </a:rPr>
              <a:t>-Flo, </a:t>
            </a:r>
            <a:r>
              <a:rPr lang="en-US" sz="2400" dirty="0" err="1">
                <a:ea typeface="Montserrat"/>
                <a:cs typeface="Montserrat"/>
                <a:sym typeface="Montserrat"/>
              </a:rPr>
              <a:t>OneFlow</a:t>
            </a:r>
            <a:r>
              <a:rPr lang="en-US" sz="2400" dirty="0">
                <a:ea typeface="Montserrat"/>
                <a:cs typeface="Montserrat"/>
                <a:sym typeface="Montserrat"/>
              </a:rPr>
              <a:t>, </a:t>
            </a:r>
            <a:r>
              <a:rPr lang="en-US" sz="2400" dirty="0" err="1" smtClean="0">
                <a:ea typeface="Montserrat"/>
                <a:cs typeface="Montserrat"/>
                <a:sym typeface="Montserrat"/>
              </a:rPr>
              <a:t>ScaleNet</a:t>
            </a:r>
            <a:r>
              <a:rPr lang="en-US" sz="2400" dirty="0" smtClean="0">
                <a:ea typeface="Montserrat"/>
                <a:cs typeface="Montserrat"/>
                <a:sym typeface="Montserrat"/>
              </a:rPr>
              <a:t>.</a:t>
            </a:r>
            <a:endParaRPr lang="en-US" sz="2400" dirty="0" smtClean="0">
              <a:ea typeface="Montserrat"/>
              <a:cs typeface="Montserrat"/>
              <a:sym typeface="Montserrat"/>
            </a:endParaRPr>
          </a:p>
          <a:p>
            <a:pPr lvl="1">
              <a:spcBef>
                <a:spcPts val="1600"/>
              </a:spcBef>
            </a:pPr>
            <a:r>
              <a:rPr lang="en-US" sz="24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3.1.3 </a:t>
            </a:r>
            <a:r>
              <a:rPr lang="en-US" sz="24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Setting up the </a:t>
            </a:r>
            <a:r>
              <a:rPr lang="en-US" sz="2400" b="1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apparatus:</a:t>
            </a:r>
            <a:endParaRPr lang="en-US" sz="2400" b="1" dirty="0" smtClean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  <a:p>
            <a:pPr lvl="3">
              <a:spcBef>
                <a:spcPts val="1600"/>
              </a:spcBef>
            </a:pPr>
            <a:r>
              <a:rPr lang="en-US" sz="2400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Obtaining </a:t>
            </a:r>
            <a:r>
              <a:rPr lang="en-US" sz="2400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the material needed and setting up the apparatus in the Hydraulics </a:t>
            </a:r>
            <a:r>
              <a:rPr lang="en-US" sz="2400" dirty="0" smtClean="0">
                <a:solidFill>
                  <a:srgbClr val="FFFFFF"/>
                </a:solidFill>
                <a:ea typeface="Montserrat"/>
                <a:cs typeface="Montserrat"/>
                <a:sym typeface="Montserrat"/>
              </a:rPr>
              <a:t>lab.</a:t>
            </a:r>
            <a:endParaRPr lang="en-US" sz="2400" dirty="0">
              <a:solidFill>
                <a:srgbClr val="FFFFFF"/>
              </a:solidFill>
              <a:ea typeface="Montserrat"/>
              <a:cs typeface="Montserrat"/>
              <a:sym typeface="Montserrat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41441" y="6581259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Alsahali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957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1170432" y="82616"/>
            <a:ext cx="4468368" cy="691896"/>
          </a:xfrm>
        </p:spPr>
        <p:txBody>
          <a:bodyPr>
            <a:normAutofit/>
          </a:bodyPr>
          <a:lstStyle/>
          <a:p>
            <a:r>
              <a:rPr lang="en-US" sz="2800" b="1" dirty="0"/>
              <a:t>3</a:t>
            </a:r>
            <a:r>
              <a:rPr lang="en-US" sz="2800" b="1" dirty="0" smtClean="0"/>
              <a:t>.0 Scope of Work </a:t>
            </a:r>
            <a:endParaRPr lang="en-US" sz="2800" b="1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870A43C7-6657-41CA-B48B-D26375F1C57B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70432" y="774039"/>
            <a:ext cx="43523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3.2 </a:t>
            </a:r>
            <a:r>
              <a:rPr lang="en-US" sz="2400" b="1" dirty="0" smtClean="0">
                <a:solidFill>
                  <a:srgbClr val="FFFFFF"/>
                </a:solidFill>
                <a:latin typeface="+mj-lt"/>
                <a:ea typeface="Montserrat"/>
                <a:cs typeface="Montserrat"/>
                <a:sym typeface="Montserrat"/>
              </a:rPr>
              <a:t>Optimization: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b="1" dirty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rgbClr val="FFFFFF"/>
              </a:solidFill>
              <a:latin typeface="+mj-lt"/>
              <a:ea typeface="Montserrat"/>
              <a:cs typeface="Montserrat"/>
              <a:sym typeface="Montserra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01707" y="5681364"/>
            <a:ext cx="1013677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/>
              <a:t>Figure 5: Experimental </a:t>
            </a:r>
            <a:r>
              <a:rPr lang="en-US" sz="2200" dirty="0" smtClean="0"/>
              <a:t>design </a:t>
            </a:r>
            <a:r>
              <a:rPr lang="en-US" sz="2200" dirty="0"/>
              <a:t>c</a:t>
            </a:r>
            <a:r>
              <a:rPr lang="en-US" sz="2200" dirty="0" smtClean="0"/>
              <a:t>ontrol</a:t>
            </a:r>
            <a:r>
              <a:rPr lang="en-US" sz="2200" dirty="0"/>
              <a:t>– Hard </a:t>
            </a:r>
            <a:r>
              <a:rPr lang="en-US" sz="2200" dirty="0" smtClean="0"/>
              <a:t>water  </a:t>
            </a:r>
            <a:r>
              <a:rPr lang="en-US" sz="2200" dirty="0"/>
              <a:t>(TAP) forms insoluble </a:t>
            </a:r>
            <a:r>
              <a:rPr lang="en-US" sz="2200" dirty="0" smtClean="0"/>
              <a:t>precipitates </a:t>
            </a:r>
            <a:r>
              <a:rPr lang="en-US" sz="2200" dirty="0"/>
              <a:t>(scale) under high </a:t>
            </a:r>
            <a:r>
              <a:rPr lang="en-US" sz="2200" dirty="0" smtClean="0"/>
              <a:t>temperature </a:t>
            </a:r>
            <a:r>
              <a:rPr lang="en-US" sz="2200" dirty="0"/>
              <a:t>(T) and </a:t>
            </a:r>
            <a:r>
              <a:rPr lang="en-US" sz="2200" dirty="0" smtClean="0"/>
              <a:t>high </a:t>
            </a:r>
            <a:r>
              <a:rPr lang="en-US" sz="2200" dirty="0"/>
              <a:t>p</a:t>
            </a:r>
            <a:r>
              <a:rPr lang="en-US" sz="2200" dirty="0" smtClean="0"/>
              <a:t>ressure </a:t>
            </a:r>
            <a:r>
              <a:rPr lang="en-US" sz="2200" dirty="0"/>
              <a:t>(P)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1707" y="1639297"/>
            <a:ext cx="10250433" cy="39116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41441" y="6581259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FFFF"/>
                </a:solidFill>
                <a:ea typeface="Arial"/>
                <a:cs typeface="Arial"/>
                <a:sym typeface="Arial"/>
              </a:rPr>
              <a:t>Alsahali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2324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1548</TotalTime>
  <Words>1314</Words>
  <Application>Microsoft Office PowerPoint</Application>
  <PresentationFormat>Widescreen</PresentationFormat>
  <Paragraphs>372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1" baseType="lpstr">
      <vt:lpstr>Arial</vt:lpstr>
      <vt:lpstr>Calibri</vt:lpstr>
      <vt:lpstr>Cambria Math</vt:lpstr>
      <vt:lpstr>Century Schoolbook</vt:lpstr>
      <vt:lpstr>Georgia</vt:lpstr>
      <vt:lpstr>Montserrat</vt:lpstr>
      <vt:lpstr>Raleway</vt:lpstr>
      <vt:lpstr>Tahoma</vt:lpstr>
      <vt:lpstr>Wingdings 2</vt:lpstr>
      <vt:lpstr>View</vt:lpstr>
      <vt:lpstr>PowerPoint Presentation</vt:lpstr>
      <vt:lpstr>1.0 Project Understanding </vt:lpstr>
      <vt:lpstr>1.0 Project Understanding </vt:lpstr>
      <vt:lpstr>1.0 Project Understanding </vt:lpstr>
      <vt:lpstr>2.0 Experimental Design</vt:lpstr>
      <vt:lpstr>2.0 Experimental Design</vt:lpstr>
      <vt:lpstr>2.0 Experimental Design:</vt:lpstr>
      <vt:lpstr>3.0 Scope of Work: </vt:lpstr>
      <vt:lpstr>3.0 Scope of Work </vt:lpstr>
      <vt:lpstr>3.0 Scope of Work </vt:lpstr>
      <vt:lpstr>3.0 Scope of Work </vt:lpstr>
      <vt:lpstr>3.0 Scope of Work </vt:lpstr>
      <vt:lpstr>3.0 Scope of Work: </vt:lpstr>
      <vt:lpstr>4.0 Research Schedule: </vt:lpstr>
      <vt:lpstr>4.0 Research Schedule: </vt:lpstr>
      <vt:lpstr>5.0 Staffing: </vt:lpstr>
      <vt:lpstr>5.0 Staffing: </vt:lpstr>
      <vt:lpstr>6.0 Cost Analysis: </vt:lpstr>
      <vt:lpstr>6.0 Cost Analysis:</vt:lpstr>
      <vt:lpstr>7.0 References:</vt:lpstr>
      <vt:lpstr>PowerPoint Presentation</vt:lpstr>
    </vt:vector>
  </TitlesOfParts>
  <Company>Northern Arizona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Mohammed Abdullah M Alsahali</dc:creator>
  <cp:lastModifiedBy>Mohammed Abdullah M Alsahali</cp:lastModifiedBy>
  <cp:revision>135</cp:revision>
  <dcterms:created xsi:type="dcterms:W3CDTF">2018-04-20T02:47:40Z</dcterms:created>
  <dcterms:modified xsi:type="dcterms:W3CDTF">2018-05-09T21:43:06Z</dcterms:modified>
</cp:coreProperties>
</file>